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2"/>
  </p:notesMasterIdLst>
  <p:sldIdLst>
    <p:sldId id="262" r:id="rId2"/>
    <p:sldId id="256" r:id="rId3"/>
    <p:sldId id="264" r:id="rId4"/>
    <p:sldId id="269" r:id="rId5"/>
    <p:sldId id="271" r:id="rId6"/>
    <p:sldId id="257" r:id="rId7"/>
    <p:sldId id="272" r:id="rId8"/>
    <p:sldId id="258" r:id="rId9"/>
    <p:sldId id="260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8"/>
    <p:restoredTop sz="81289"/>
  </p:normalViewPr>
  <p:slideViewPr>
    <p:cSldViewPr snapToGrid="0" snapToObjects="1">
      <p:cViewPr varScale="1">
        <p:scale>
          <a:sx n="89" d="100"/>
          <a:sy n="89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-4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22A99-65D1-4739-9A4B-AEF5A471043A}" type="doc">
      <dgm:prSet loTypeId="urn:microsoft.com/office/officeart/2018/5/layout/IconCircleLabelList" loCatId="icon" qsTypeId="urn:microsoft.com/office/officeart/2005/8/quickstyle/3d2" qsCatId="3D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1E24B3D-6925-4647-AA2B-D992A4CAA0B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altLang="zh-CN" sz="1900" dirty="0">
              <a:solidFill>
                <a:schemeClr val="accent1"/>
              </a:solidFill>
            </a:rPr>
            <a:t>What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factors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associated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with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the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odds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of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being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top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10%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in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a</a:t>
          </a:r>
          <a:r>
            <a:rPr lang="zh-CN" altLang="en-US" sz="1900" dirty="0">
              <a:solidFill>
                <a:schemeClr val="accent1"/>
              </a:solidFill>
            </a:rPr>
            <a:t> </a:t>
          </a:r>
          <a:r>
            <a:rPr lang="en-US" altLang="zh-CN" sz="1900" dirty="0">
              <a:solidFill>
                <a:schemeClr val="accent1"/>
              </a:solidFill>
            </a:rPr>
            <a:t>game?</a:t>
          </a:r>
          <a:r>
            <a:rPr lang="zh-CN" altLang="en-US" sz="1900" dirty="0">
              <a:solidFill>
                <a:schemeClr val="accent1"/>
              </a:solidFill>
            </a:rPr>
            <a:t>  </a:t>
          </a:r>
          <a:endParaRPr lang="en-US" sz="1900" dirty="0">
            <a:solidFill>
              <a:schemeClr val="accent1"/>
            </a:solidFill>
          </a:endParaRPr>
        </a:p>
      </dgm:t>
    </dgm:pt>
    <dgm:pt modelId="{98C6442D-54F8-460B-BE4B-DBE33E0E518F}" type="parTrans" cxnId="{58ADA42E-F627-468A-BC63-135F1C0868E2}">
      <dgm:prSet/>
      <dgm:spPr/>
      <dgm:t>
        <a:bodyPr/>
        <a:lstStyle/>
        <a:p>
          <a:endParaRPr lang="en-US"/>
        </a:p>
      </dgm:t>
    </dgm:pt>
    <dgm:pt modelId="{C8EF04AD-9F41-4227-B367-2048264A8428}" type="sibTrans" cxnId="{58ADA42E-F627-468A-BC63-135F1C0868E2}">
      <dgm:prSet/>
      <dgm:spPr/>
      <dgm:t>
        <a:bodyPr/>
        <a:lstStyle/>
        <a:p>
          <a:endParaRPr lang="en-US"/>
        </a:p>
      </dgm:t>
    </dgm:pt>
    <dgm:pt modelId="{148BBB41-B3DD-4362-BDCE-ACEB7A134D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altLang="zh-CN" dirty="0"/>
            <a:t>What</a:t>
          </a:r>
          <a:r>
            <a:rPr lang="zh-CN" altLang="en-US" dirty="0"/>
            <a:t> </a:t>
          </a:r>
          <a:r>
            <a:rPr lang="en-US" altLang="zh-CN" dirty="0"/>
            <a:t>is</a:t>
          </a:r>
          <a:r>
            <a:rPr lang="zh-CN" altLang="en-US" dirty="0"/>
            <a:t> </a:t>
          </a:r>
          <a:r>
            <a:rPr lang="en-US" altLang="zh-CN" dirty="0"/>
            <a:t>a</a:t>
          </a:r>
          <a:r>
            <a:rPr lang="zh-CN" altLang="en-US" dirty="0"/>
            <a:t> </a:t>
          </a:r>
          <a:r>
            <a:rPr lang="en-US" altLang="zh-CN" dirty="0"/>
            <a:t>better</a:t>
          </a:r>
          <a:r>
            <a:rPr lang="zh-CN" altLang="en-US" dirty="0"/>
            <a:t> </a:t>
          </a:r>
          <a:r>
            <a:rPr lang="en-US" altLang="zh-CN" dirty="0"/>
            <a:t>strategy</a:t>
          </a:r>
          <a:r>
            <a:rPr lang="zh-CN" altLang="en-US" dirty="0"/>
            <a:t> </a:t>
          </a:r>
          <a:r>
            <a:rPr lang="en-US" altLang="zh-CN" dirty="0"/>
            <a:t>to</a:t>
          </a:r>
          <a:r>
            <a:rPr lang="zh-CN" altLang="en-US" dirty="0"/>
            <a:t> </a:t>
          </a:r>
          <a:r>
            <a:rPr lang="en-US" altLang="zh-CN" dirty="0"/>
            <a:t>increase</a:t>
          </a:r>
          <a:r>
            <a:rPr lang="zh-CN" altLang="en-US" dirty="0"/>
            <a:t> </a:t>
          </a:r>
          <a:r>
            <a:rPr lang="en-US" altLang="zh-CN" dirty="0"/>
            <a:t>the</a:t>
          </a:r>
          <a:r>
            <a:rPr lang="zh-CN" altLang="en-US" dirty="0"/>
            <a:t> </a:t>
          </a:r>
          <a:r>
            <a:rPr lang="en-US" altLang="zh-CN" dirty="0"/>
            <a:t>chance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getting</a:t>
          </a:r>
          <a:r>
            <a:rPr lang="zh-CN" altLang="en-US" dirty="0"/>
            <a:t> </a:t>
          </a:r>
          <a:r>
            <a:rPr lang="en-US" altLang="zh-CN" dirty="0"/>
            <a:t>into</a:t>
          </a:r>
          <a:r>
            <a:rPr lang="zh-CN" altLang="en-US" dirty="0"/>
            <a:t> </a:t>
          </a:r>
          <a:r>
            <a:rPr lang="en-US" altLang="zh-CN"/>
            <a:t>top</a:t>
          </a:r>
          <a:r>
            <a:rPr lang="zh-CN" altLang="en-US"/>
            <a:t> </a:t>
          </a:r>
          <a:r>
            <a:rPr lang="en-US" altLang="zh-CN"/>
            <a:t>10%?</a:t>
          </a:r>
          <a:endParaRPr lang="en-US" dirty="0"/>
        </a:p>
      </dgm:t>
    </dgm:pt>
    <dgm:pt modelId="{ED3C58D9-C23B-4EF3-9896-F8391AD90E0D}" type="sibTrans" cxnId="{E016F4A8-0F56-4542-A438-4D88B9D7F15A}">
      <dgm:prSet/>
      <dgm:spPr/>
      <dgm:t>
        <a:bodyPr/>
        <a:lstStyle/>
        <a:p>
          <a:endParaRPr lang="en-US"/>
        </a:p>
      </dgm:t>
    </dgm:pt>
    <dgm:pt modelId="{EC24F248-5A7A-4FF8-B2D0-2E07DC8D4EA1}" type="parTrans" cxnId="{E016F4A8-0F56-4542-A438-4D88B9D7F15A}">
      <dgm:prSet/>
      <dgm:spPr/>
      <dgm:t>
        <a:bodyPr/>
        <a:lstStyle/>
        <a:p>
          <a:endParaRPr lang="en-US"/>
        </a:p>
      </dgm:t>
    </dgm:pt>
    <dgm:pt modelId="{15823944-1AA4-4F4E-A88E-B84DF182C40C}" type="pres">
      <dgm:prSet presAssocID="{0B822A99-65D1-4739-9A4B-AEF5A471043A}" presName="root" presStyleCnt="0">
        <dgm:presLayoutVars>
          <dgm:dir/>
          <dgm:resizeHandles val="exact"/>
        </dgm:presLayoutVars>
      </dgm:prSet>
      <dgm:spPr/>
    </dgm:pt>
    <dgm:pt modelId="{69FEC49C-EDBF-4F71-A894-1818713044A7}" type="pres">
      <dgm:prSet presAssocID="{81E24B3D-6925-4647-AA2B-D992A4CAA0B5}" presName="compNode" presStyleCnt="0"/>
      <dgm:spPr/>
    </dgm:pt>
    <dgm:pt modelId="{998BF2B8-9979-466E-865C-523A9B42E428}" type="pres">
      <dgm:prSet presAssocID="{81E24B3D-6925-4647-AA2B-D992A4CAA0B5}" presName="iconBgRect" presStyleLbl="bgShp" presStyleIdx="0" presStyleCnt="2"/>
      <dgm:spPr/>
    </dgm:pt>
    <dgm:pt modelId="{40A8416B-6281-4C56-9A08-326824262A13}" type="pres">
      <dgm:prSet presAssocID="{81E24B3D-6925-4647-AA2B-D992A4CAA0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AB315031-E5DF-4ACC-84C5-098FBA28F781}" type="pres">
      <dgm:prSet presAssocID="{81E24B3D-6925-4647-AA2B-D992A4CAA0B5}" presName="spaceRect" presStyleCnt="0"/>
      <dgm:spPr/>
    </dgm:pt>
    <dgm:pt modelId="{732EAA54-D89E-4CB6-88AD-2BBBD13CDD78}" type="pres">
      <dgm:prSet presAssocID="{81E24B3D-6925-4647-AA2B-D992A4CAA0B5}" presName="textRect" presStyleLbl="revTx" presStyleIdx="0" presStyleCnt="2">
        <dgm:presLayoutVars>
          <dgm:chMax val="1"/>
          <dgm:chPref val="1"/>
        </dgm:presLayoutVars>
      </dgm:prSet>
      <dgm:spPr/>
    </dgm:pt>
    <dgm:pt modelId="{4D30E61F-B33B-4CC9-A9F9-8FBDD0BEEE84}" type="pres">
      <dgm:prSet presAssocID="{C8EF04AD-9F41-4227-B367-2048264A8428}" presName="sibTrans" presStyleCnt="0"/>
      <dgm:spPr/>
    </dgm:pt>
    <dgm:pt modelId="{FA30EDC3-1CBA-4BF9-9407-CEF029929F99}" type="pres">
      <dgm:prSet presAssocID="{148BBB41-B3DD-4362-BDCE-ACEB7A134D14}" presName="compNode" presStyleCnt="0"/>
      <dgm:spPr/>
    </dgm:pt>
    <dgm:pt modelId="{D82FD771-FEB5-4688-BC8D-E6DF292984A8}" type="pres">
      <dgm:prSet presAssocID="{148BBB41-B3DD-4362-BDCE-ACEB7A134D14}" presName="iconBgRect" presStyleLbl="bgShp" presStyleIdx="1" presStyleCnt="2"/>
      <dgm:spPr/>
    </dgm:pt>
    <dgm:pt modelId="{D0A93D8C-F471-4823-A17D-8552AECF8F73}" type="pres">
      <dgm:prSet presAssocID="{148BBB41-B3DD-4362-BDCE-ACEB7A134D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3AC8B93C-EC4F-4029-B256-10B40023224F}" type="pres">
      <dgm:prSet presAssocID="{148BBB41-B3DD-4362-BDCE-ACEB7A134D14}" presName="spaceRect" presStyleCnt="0"/>
      <dgm:spPr/>
    </dgm:pt>
    <dgm:pt modelId="{FE695E94-E24A-47DC-88B2-F4E223DDA63F}" type="pres">
      <dgm:prSet presAssocID="{148BBB41-B3DD-4362-BDCE-ACEB7A134D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2E9652B-4029-1641-A1EE-0384267C2EBF}" type="presOf" srcId="{148BBB41-B3DD-4362-BDCE-ACEB7A134D14}" destId="{FE695E94-E24A-47DC-88B2-F4E223DDA63F}" srcOrd="0" destOrd="0" presId="urn:microsoft.com/office/officeart/2018/5/layout/IconCircleLabelList"/>
    <dgm:cxn modelId="{58ADA42E-F627-468A-BC63-135F1C0868E2}" srcId="{0B822A99-65D1-4739-9A4B-AEF5A471043A}" destId="{81E24B3D-6925-4647-AA2B-D992A4CAA0B5}" srcOrd="0" destOrd="0" parTransId="{98C6442D-54F8-460B-BE4B-DBE33E0E518F}" sibTransId="{C8EF04AD-9F41-4227-B367-2048264A8428}"/>
    <dgm:cxn modelId="{23A93383-2605-D640-A509-2DE8A9481C55}" type="presOf" srcId="{0B822A99-65D1-4739-9A4B-AEF5A471043A}" destId="{15823944-1AA4-4F4E-A88E-B84DF182C40C}" srcOrd="0" destOrd="0" presId="urn:microsoft.com/office/officeart/2018/5/layout/IconCircleLabelList"/>
    <dgm:cxn modelId="{E016F4A8-0F56-4542-A438-4D88B9D7F15A}" srcId="{0B822A99-65D1-4739-9A4B-AEF5A471043A}" destId="{148BBB41-B3DD-4362-BDCE-ACEB7A134D14}" srcOrd="1" destOrd="0" parTransId="{EC24F248-5A7A-4FF8-B2D0-2E07DC8D4EA1}" sibTransId="{ED3C58D9-C23B-4EF3-9896-F8391AD90E0D}"/>
    <dgm:cxn modelId="{D9760BEC-2932-1E40-8C0B-BA97167619DF}" type="presOf" srcId="{81E24B3D-6925-4647-AA2B-D992A4CAA0B5}" destId="{732EAA54-D89E-4CB6-88AD-2BBBD13CDD78}" srcOrd="0" destOrd="0" presId="urn:microsoft.com/office/officeart/2018/5/layout/IconCircleLabelList"/>
    <dgm:cxn modelId="{FAA185A0-5E89-4445-9DEB-1420A19FD777}" type="presParOf" srcId="{15823944-1AA4-4F4E-A88E-B84DF182C40C}" destId="{69FEC49C-EDBF-4F71-A894-1818713044A7}" srcOrd="0" destOrd="0" presId="urn:microsoft.com/office/officeart/2018/5/layout/IconCircleLabelList"/>
    <dgm:cxn modelId="{48826492-D301-634A-8021-C67E90818C17}" type="presParOf" srcId="{69FEC49C-EDBF-4F71-A894-1818713044A7}" destId="{998BF2B8-9979-466E-865C-523A9B42E428}" srcOrd="0" destOrd="0" presId="urn:microsoft.com/office/officeart/2018/5/layout/IconCircleLabelList"/>
    <dgm:cxn modelId="{61BDD1ED-B0BC-6344-BA93-37685B905063}" type="presParOf" srcId="{69FEC49C-EDBF-4F71-A894-1818713044A7}" destId="{40A8416B-6281-4C56-9A08-326824262A13}" srcOrd="1" destOrd="0" presId="urn:microsoft.com/office/officeart/2018/5/layout/IconCircleLabelList"/>
    <dgm:cxn modelId="{D3AEA2F3-1E7E-124D-99A6-042EB1719F2B}" type="presParOf" srcId="{69FEC49C-EDBF-4F71-A894-1818713044A7}" destId="{AB315031-E5DF-4ACC-84C5-098FBA28F781}" srcOrd="2" destOrd="0" presId="urn:microsoft.com/office/officeart/2018/5/layout/IconCircleLabelList"/>
    <dgm:cxn modelId="{D1ACFBBE-7DAD-874F-ADE5-62A213030D45}" type="presParOf" srcId="{69FEC49C-EDBF-4F71-A894-1818713044A7}" destId="{732EAA54-D89E-4CB6-88AD-2BBBD13CDD78}" srcOrd="3" destOrd="0" presId="urn:microsoft.com/office/officeart/2018/5/layout/IconCircleLabelList"/>
    <dgm:cxn modelId="{4D6100E9-7948-BA45-B44E-6F9C06DCDEC1}" type="presParOf" srcId="{15823944-1AA4-4F4E-A88E-B84DF182C40C}" destId="{4D30E61F-B33B-4CC9-A9F9-8FBDD0BEEE84}" srcOrd="1" destOrd="0" presId="urn:microsoft.com/office/officeart/2018/5/layout/IconCircleLabelList"/>
    <dgm:cxn modelId="{8E306288-F395-2648-95F7-FD5EE7D98D02}" type="presParOf" srcId="{15823944-1AA4-4F4E-A88E-B84DF182C40C}" destId="{FA30EDC3-1CBA-4BF9-9407-CEF029929F99}" srcOrd="2" destOrd="0" presId="urn:microsoft.com/office/officeart/2018/5/layout/IconCircleLabelList"/>
    <dgm:cxn modelId="{905826C1-BD6B-2645-99E8-DABE85EAC582}" type="presParOf" srcId="{FA30EDC3-1CBA-4BF9-9407-CEF029929F99}" destId="{D82FD771-FEB5-4688-BC8D-E6DF292984A8}" srcOrd="0" destOrd="0" presId="urn:microsoft.com/office/officeart/2018/5/layout/IconCircleLabelList"/>
    <dgm:cxn modelId="{447CF5A5-B6EA-F746-8AAD-A33D6C693185}" type="presParOf" srcId="{FA30EDC3-1CBA-4BF9-9407-CEF029929F99}" destId="{D0A93D8C-F471-4823-A17D-8552AECF8F73}" srcOrd="1" destOrd="0" presId="urn:microsoft.com/office/officeart/2018/5/layout/IconCircleLabelList"/>
    <dgm:cxn modelId="{6741B9C8-2333-C542-A1EC-79AEC39E6738}" type="presParOf" srcId="{FA30EDC3-1CBA-4BF9-9407-CEF029929F99}" destId="{3AC8B93C-EC4F-4029-B256-10B40023224F}" srcOrd="2" destOrd="0" presId="urn:microsoft.com/office/officeart/2018/5/layout/IconCircleLabelList"/>
    <dgm:cxn modelId="{5F0B24B2-F295-9C4E-8567-58481037C892}" type="presParOf" srcId="{FA30EDC3-1CBA-4BF9-9407-CEF029929F99}" destId="{FE695E94-E24A-47DC-88B2-F4E223DDA63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BF2B8-9979-466E-865C-523A9B42E428}">
      <dsp:nvSpPr>
        <dsp:cNvPr id="0" name=""/>
        <dsp:cNvSpPr/>
      </dsp:nvSpPr>
      <dsp:spPr>
        <a:xfrm>
          <a:off x="2700120" y="430485"/>
          <a:ext cx="2196000" cy="21960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40A8416B-6281-4C56-9A08-326824262A13}">
      <dsp:nvSpPr>
        <dsp:cNvPr id="0" name=""/>
        <dsp:cNvSpPr/>
      </dsp:nvSpPr>
      <dsp:spPr>
        <a:xfrm>
          <a:off x="3168120" y="89848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2EAA54-D89E-4CB6-88AD-2BBBD13CDD78}">
      <dsp:nvSpPr>
        <dsp:cNvPr id="0" name=""/>
        <dsp:cNvSpPr/>
      </dsp:nvSpPr>
      <dsp:spPr>
        <a:xfrm>
          <a:off x="1998120" y="3310485"/>
          <a:ext cx="36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kern="1200" dirty="0">
              <a:solidFill>
                <a:schemeClr val="accent1"/>
              </a:solidFill>
            </a:rPr>
            <a:t>What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factors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associated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with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the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odds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of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being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top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10%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in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a</a:t>
          </a:r>
          <a:r>
            <a:rPr lang="zh-CN" altLang="en-US" sz="1900" kern="1200" dirty="0">
              <a:solidFill>
                <a:schemeClr val="accent1"/>
              </a:solidFill>
            </a:rPr>
            <a:t> </a:t>
          </a:r>
          <a:r>
            <a:rPr lang="en-US" altLang="zh-CN" sz="1900" kern="1200" dirty="0">
              <a:solidFill>
                <a:schemeClr val="accent1"/>
              </a:solidFill>
            </a:rPr>
            <a:t>game?</a:t>
          </a:r>
          <a:r>
            <a:rPr lang="zh-CN" altLang="en-US" sz="1900" kern="1200" dirty="0">
              <a:solidFill>
                <a:schemeClr val="accent1"/>
              </a:solidFill>
            </a:rPr>
            <a:t>  </a:t>
          </a:r>
          <a:endParaRPr lang="en-US" sz="1900" kern="1200" dirty="0">
            <a:solidFill>
              <a:schemeClr val="accent1"/>
            </a:solidFill>
          </a:endParaRPr>
        </a:p>
      </dsp:txBody>
      <dsp:txXfrm>
        <a:off x="1998120" y="3310485"/>
        <a:ext cx="3600000" cy="810000"/>
      </dsp:txXfrm>
    </dsp:sp>
    <dsp:sp modelId="{D82FD771-FEB5-4688-BC8D-E6DF292984A8}">
      <dsp:nvSpPr>
        <dsp:cNvPr id="0" name=""/>
        <dsp:cNvSpPr/>
      </dsp:nvSpPr>
      <dsp:spPr>
        <a:xfrm>
          <a:off x="6930120" y="430485"/>
          <a:ext cx="2196000" cy="219600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0A93D8C-F471-4823-A17D-8552AECF8F73}">
      <dsp:nvSpPr>
        <dsp:cNvPr id="0" name=""/>
        <dsp:cNvSpPr/>
      </dsp:nvSpPr>
      <dsp:spPr>
        <a:xfrm>
          <a:off x="7398120" y="89848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695E94-E24A-47DC-88B2-F4E223DDA63F}">
      <dsp:nvSpPr>
        <dsp:cNvPr id="0" name=""/>
        <dsp:cNvSpPr/>
      </dsp:nvSpPr>
      <dsp:spPr>
        <a:xfrm>
          <a:off x="6228120" y="3310485"/>
          <a:ext cx="360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CN" sz="1900" kern="1200" dirty="0"/>
            <a:t>What</a:t>
          </a:r>
          <a:r>
            <a:rPr lang="zh-CN" altLang="en-US" sz="1900" kern="1200" dirty="0"/>
            <a:t> </a:t>
          </a:r>
          <a:r>
            <a:rPr lang="en-US" altLang="zh-CN" sz="1900" kern="1200" dirty="0"/>
            <a:t>is</a:t>
          </a:r>
          <a:r>
            <a:rPr lang="zh-CN" altLang="en-US" sz="1900" kern="1200" dirty="0"/>
            <a:t> </a:t>
          </a:r>
          <a:r>
            <a:rPr lang="en-US" altLang="zh-CN" sz="1900" kern="1200" dirty="0"/>
            <a:t>a</a:t>
          </a:r>
          <a:r>
            <a:rPr lang="zh-CN" altLang="en-US" sz="1900" kern="1200" dirty="0"/>
            <a:t> </a:t>
          </a:r>
          <a:r>
            <a:rPr lang="en-US" altLang="zh-CN" sz="1900" kern="1200" dirty="0"/>
            <a:t>better</a:t>
          </a:r>
          <a:r>
            <a:rPr lang="zh-CN" altLang="en-US" sz="1900" kern="1200" dirty="0"/>
            <a:t> </a:t>
          </a:r>
          <a:r>
            <a:rPr lang="en-US" altLang="zh-CN" sz="1900" kern="1200" dirty="0"/>
            <a:t>strategy</a:t>
          </a:r>
          <a:r>
            <a:rPr lang="zh-CN" altLang="en-US" sz="1900" kern="1200" dirty="0"/>
            <a:t> </a:t>
          </a:r>
          <a:r>
            <a:rPr lang="en-US" altLang="zh-CN" sz="1900" kern="1200" dirty="0"/>
            <a:t>to</a:t>
          </a:r>
          <a:r>
            <a:rPr lang="zh-CN" altLang="en-US" sz="1900" kern="1200" dirty="0"/>
            <a:t> </a:t>
          </a:r>
          <a:r>
            <a:rPr lang="en-US" altLang="zh-CN" sz="1900" kern="1200" dirty="0"/>
            <a:t>increase</a:t>
          </a:r>
          <a:r>
            <a:rPr lang="zh-CN" altLang="en-US" sz="1900" kern="1200" dirty="0"/>
            <a:t> </a:t>
          </a:r>
          <a:r>
            <a:rPr lang="en-US" altLang="zh-CN" sz="1900" kern="1200" dirty="0"/>
            <a:t>the</a:t>
          </a:r>
          <a:r>
            <a:rPr lang="zh-CN" altLang="en-US" sz="1900" kern="1200" dirty="0"/>
            <a:t> </a:t>
          </a:r>
          <a:r>
            <a:rPr lang="en-US" altLang="zh-CN" sz="1900" kern="1200" dirty="0"/>
            <a:t>chance</a:t>
          </a:r>
          <a:r>
            <a:rPr lang="zh-CN" altLang="en-US" sz="1900" kern="1200" dirty="0"/>
            <a:t> </a:t>
          </a:r>
          <a:r>
            <a:rPr lang="en-US" altLang="zh-CN" sz="1900" kern="1200" dirty="0"/>
            <a:t>of</a:t>
          </a:r>
          <a:r>
            <a:rPr lang="zh-CN" altLang="en-US" sz="1900" kern="1200" dirty="0"/>
            <a:t> </a:t>
          </a:r>
          <a:r>
            <a:rPr lang="en-US" altLang="zh-CN" sz="1900" kern="1200" dirty="0"/>
            <a:t>getting</a:t>
          </a:r>
          <a:r>
            <a:rPr lang="zh-CN" altLang="en-US" sz="1900" kern="1200" dirty="0"/>
            <a:t> </a:t>
          </a:r>
          <a:r>
            <a:rPr lang="en-US" altLang="zh-CN" sz="1900" kern="1200" dirty="0"/>
            <a:t>into</a:t>
          </a:r>
          <a:r>
            <a:rPr lang="zh-CN" altLang="en-US" sz="1900" kern="1200" dirty="0"/>
            <a:t> </a:t>
          </a:r>
          <a:r>
            <a:rPr lang="en-US" altLang="zh-CN" sz="1900" kern="1200"/>
            <a:t>top</a:t>
          </a:r>
          <a:r>
            <a:rPr lang="zh-CN" altLang="en-US" sz="1900" kern="1200"/>
            <a:t> </a:t>
          </a:r>
          <a:r>
            <a:rPr lang="en-US" altLang="zh-CN" sz="1900" kern="1200"/>
            <a:t>10%?</a:t>
          </a:r>
          <a:endParaRPr lang="en-US" sz="1900" kern="1200" dirty="0"/>
        </a:p>
      </dsp:txBody>
      <dsp:txXfrm>
        <a:off x="6228120" y="3310485"/>
        <a:ext cx="3600000" cy="81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A666-21E7-FA40-AC5B-6ED388097B74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32CA2-5D2B-0E43-9C1E-3C1D8B1FA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4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2CA2-5D2B-0E43-9C1E-3C1D8B1FAA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5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Be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Aggressive</a:t>
            </a:r>
          </a:p>
          <a:p>
            <a:pPr marL="628650" lvl="1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very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natural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peaceful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persons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like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wanna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avoid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conflicts,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Shoot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accurately</a:t>
            </a:r>
          </a:p>
          <a:p>
            <a:pPr marL="628650" lvl="1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PUBG,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whenever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shoot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expose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where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pPr marL="628650" lvl="1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Injured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enemies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still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dangerous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especially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team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settings.</a:t>
            </a:r>
          </a:p>
          <a:p>
            <a:pPr marL="628650" lvl="1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Better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make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dead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dead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Boost</a:t>
            </a:r>
          </a:p>
          <a:p>
            <a:pPr marL="628650" lvl="1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way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above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75%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speed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up</a:t>
            </a:r>
          </a:p>
          <a:p>
            <a:pPr marL="628650" lvl="1" indent="-171450">
              <a:buFontTx/>
              <a:buChar char="-"/>
            </a:pPr>
            <a:r>
              <a:rPr lang="en-US" altLang="zh-CN" dirty="0">
                <a:solidFill>
                  <a:schemeClr val="tx1"/>
                </a:solidFill>
              </a:rPr>
              <a:t>Good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idea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keep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full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booster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meter,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especially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down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less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contestants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32CA2-5D2B-0E43-9C1E-3C1D8B1FAA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5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7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6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4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3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0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64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4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9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555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2" r:id="rId10"/>
    <p:sldLayoutId id="214748370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3B48AF3-D611-4AFE-8DB7-A6FE2B64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5DE27-8CC7-FA4D-88A6-FB8D8AEE3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3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F38636-68E6-4366-B3BE-E1D4A80D5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B3D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DFAEBF-B728-4ABC-ACD2-04B493BF0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rgbClr val="DA8F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63576-59D4-421D-96AD-DEF0BC506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AB0EF7-4532-48F4-A87C-16AC639C1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5873675"/>
            <a:ext cx="11260667" cy="516889"/>
          </a:xfrm>
          <a:prstGeom prst="rect">
            <a:avLst/>
          </a:prstGeom>
          <a:solidFill>
            <a:srgbClr val="6B3D3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236D4-FF0F-7247-AB0A-79C6DDEA99C4}"/>
              </a:ext>
            </a:extLst>
          </p:cNvPr>
          <p:cNvSpPr txBox="1"/>
          <p:nvPr/>
        </p:nvSpPr>
        <p:spPr>
          <a:xfrm>
            <a:off x="5225147" y="3788627"/>
            <a:ext cx="66475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00" b="1" dirty="0">
                <a:solidFill>
                  <a:schemeClr val="bg1"/>
                </a:solidFill>
              </a:rPr>
              <a:t>How</a:t>
            </a:r>
            <a:r>
              <a:rPr lang="zh-CN" altLang="en-US" sz="5000" b="1" dirty="0">
                <a:solidFill>
                  <a:schemeClr val="bg1"/>
                </a:solidFill>
              </a:rPr>
              <a:t> </a:t>
            </a:r>
            <a:r>
              <a:rPr lang="en-US" altLang="zh-CN" sz="5000" b="1" dirty="0">
                <a:solidFill>
                  <a:schemeClr val="bg1"/>
                </a:solidFill>
              </a:rPr>
              <a:t>to</a:t>
            </a:r>
            <a:r>
              <a:rPr lang="zh-CN" altLang="en-US" sz="5000" b="1" dirty="0">
                <a:solidFill>
                  <a:schemeClr val="bg1"/>
                </a:solidFill>
              </a:rPr>
              <a:t> </a:t>
            </a:r>
            <a:r>
              <a:rPr lang="en-US" altLang="zh-CN" sz="5000" b="1" dirty="0">
                <a:solidFill>
                  <a:schemeClr val="bg1"/>
                </a:solidFill>
              </a:rPr>
              <a:t>Survive</a:t>
            </a:r>
            <a:r>
              <a:rPr lang="zh-CN" altLang="en-US" sz="5000" b="1" dirty="0">
                <a:solidFill>
                  <a:schemeClr val="bg1"/>
                </a:solidFill>
              </a:rPr>
              <a:t> </a:t>
            </a:r>
            <a:r>
              <a:rPr lang="en-US" altLang="zh-CN" sz="5000" b="1" dirty="0">
                <a:solidFill>
                  <a:schemeClr val="bg1"/>
                </a:solidFill>
              </a:rPr>
              <a:t>in</a:t>
            </a:r>
            <a:r>
              <a:rPr lang="zh-CN" altLang="en-US" sz="5000" b="1" dirty="0">
                <a:solidFill>
                  <a:schemeClr val="bg1"/>
                </a:solidFill>
              </a:rPr>
              <a:t> </a:t>
            </a:r>
            <a:r>
              <a:rPr lang="en-US" altLang="zh-CN" sz="5000" b="1" dirty="0">
                <a:solidFill>
                  <a:schemeClr val="bg1"/>
                </a:solidFill>
              </a:rPr>
              <a:t>PUBG?</a:t>
            </a:r>
          </a:p>
        </p:txBody>
      </p:sp>
    </p:spTree>
    <p:extLst>
      <p:ext uri="{BB962C8B-B14F-4D97-AF65-F5344CB8AC3E}">
        <p14:creationId xmlns:p14="http://schemas.microsoft.com/office/powerpoint/2010/main" val="169318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2B0DB-242D-A949-941E-E80A674CA8FC}"/>
              </a:ext>
            </a:extLst>
          </p:cNvPr>
          <p:cNvSpPr txBox="1"/>
          <p:nvPr/>
        </p:nvSpPr>
        <p:spPr>
          <a:xfrm>
            <a:off x="3773977" y="2921168"/>
            <a:ext cx="5336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THANK</a:t>
            </a:r>
            <a:r>
              <a:rPr lang="zh-CN" altLang="en-US" sz="6000" dirty="0"/>
              <a:t> </a:t>
            </a:r>
            <a:r>
              <a:rPr lang="en-US" altLang="zh-CN" sz="6000" dirty="0"/>
              <a:t>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52957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9306F-6484-A744-8959-B4D1A023E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altLang="zh-CN" sz="6000" b="1" dirty="0"/>
              <a:t>INTRO</a:t>
            </a:r>
            <a:endParaRPr lang="en-US" sz="6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0B804-2EAE-364D-8F2D-E686E6C7C1C7}"/>
              </a:ext>
            </a:extLst>
          </p:cNvPr>
          <p:cNvSpPr txBox="1"/>
          <p:nvPr/>
        </p:nvSpPr>
        <p:spPr>
          <a:xfrm>
            <a:off x="4971476" y="2263676"/>
            <a:ext cx="6487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~100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people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parachute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island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match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Last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one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standing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wins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Others</a:t>
            </a:r>
            <a:r>
              <a:rPr lang="en-US" sz="2400" dirty="0">
                <a:solidFill>
                  <a:schemeClr val="bg1"/>
                </a:solidFill>
              </a:rPr>
              <a:t> get ranked based on how many other teams are still alive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Drive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vehicles,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walk,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swim,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grab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weapons,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shoot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zh-CN" sz="2400" dirty="0">
                <a:solidFill>
                  <a:schemeClr val="bg1"/>
                </a:solidFill>
              </a:rPr>
              <a:t>Solo/Duo/</a:t>
            </a:r>
            <a:r>
              <a:rPr lang="en-US" altLang="zh-CN" sz="2400" b="1" u="sng" dirty="0">
                <a:solidFill>
                  <a:schemeClr val="bg1"/>
                </a:solidFill>
              </a:rPr>
              <a:t>Squad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B448728E-2EDF-4F60-A97C-C0F08E06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CBB40F-4E03-45AE-9020-C27B0AE7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F7CCD1-513F-4B7A-9497-7AA9144DB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0424AB-FA87-3F4F-ADF4-4B1EC3B8A7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The PROBLEM</a:t>
            </a:r>
          </a:p>
        </p:txBody>
      </p:sp>
      <p:graphicFrame>
        <p:nvGraphicFramePr>
          <p:cNvPr id="65" name="Content Placeholder 7">
            <a:extLst>
              <a:ext uri="{FF2B5EF4-FFF2-40B4-BE49-F238E27FC236}">
                <a16:creationId xmlns:a16="http://schemas.microsoft.com/office/drawing/2014/main" id="{CC7CAD6A-B6D9-4F41-907C-67F38819D6B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81233038"/>
              </p:ext>
            </p:extLst>
          </p:nvPr>
        </p:nvGraphicFramePr>
        <p:xfrm>
          <a:off x="167640" y="2040835"/>
          <a:ext cx="11826240" cy="4550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602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90BF7-4222-CC41-A78A-CD686CAC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2FCFE-1470-DD4B-BB8D-D6658A901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320" y="1981270"/>
            <a:ext cx="4094371" cy="4147072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Aggregated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group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match,</a:t>
            </a:r>
            <a:r>
              <a:rPr lang="zh-CN" altLang="en-US" sz="1800" dirty="0"/>
              <a:t> </a:t>
            </a:r>
            <a:r>
              <a:rPr lang="en-US" altLang="zh-CN" sz="1800" dirty="0"/>
              <a:t>take</a:t>
            </a:r>
            <a:r>
              <a:rPr lang="zh-CN" altLang="en-US" sz="1800" dirty="0"/>
              <a:t> </a:t>
            </a:r>
            <a:r>
              <a:rPr lang="en-US" altLang="zh-CN" sz="1800" dirty="0"/>
              <a:t>average</a:t>
            </a:r>
            <a:r>
              <a:rPr lang="zh-CN" altLang="en-US" sz="1800" dirty="0"/>
              <a:t> </a:t>
            </a:r>
            <a:r>
              <a:rPr lang="en-US" altLang="zh-CN" sz="1800" dirty="0"/>
              <a:t>player</a:t>
            </a:r>
            <a:r>
              <a:rPr lang="zh-CN" altLang="en-US" sz="1800" dirty="0"/>
              <a:t> </a:t>
            </a:r>
            <a:r>
              <a:rPr lang="en-US" altLang="zh-CN" sz="1800" dirty="0"/>
              <a:t>performance</a:t>
            </a:r>
          </a:p>
          <a:p>
            <a:r>
              <a:rPr lang="en-US" altLang="zh-CN" sz="1800" dirty="0"/>
              <a:t>Outcome:</a:t>
            </a:r>
            <a:r>
              <a:rPr lang="zh-CN" altLang="en-US" sz="1800" dirty="0"/>
              <a:t> </a:t>
            </a:r>
            <a:r>
              <a:rPr lang="en-US" altLang="zh-CN" sz="1800" dirty="0"/>
              <a:t>whether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top</a:t>
            </a:r>
            <a:r>
              <a:rPr lang="zh-CN" altLang="en-US" sz="1800" dirty="0"/>
              <a:t> </a:t>
            </a:r>
            <a:r>
              <a:rPr lang="en-US" altLang="zh-CN" sz="1800" dirty="0"/>
              <a:t>10</a:t>
            </a:r>
            <a:r>
              <a:rPr lang="zh-CN" altLang="en-US" sz="1800" dirty="0"/>
              <a:t> </a:t>
            </a:r>
            <a:r>
              <a:rPr lang="en-US" altLang="zh-CN" sz="1800" dirty="0"/>
              <a:t>placement</a:t>
            </a:r>
            <a:r>
              <a:rPr lang="zh-CN" altLang="en-US" sz="1800" dirty="0"/>
              <a:t> </a:t>
            </a:r>
            <a:r>
              <a:rPr lang="en-US" altLang="zh-CN" sz="1800" dirty="0"/>
              <a:t>percentile</a:t>
            </a:r>
            <a:r>
              <a:rPr lang="zh-CN" altLang="en-US" sz="1800" dirty="0"/>
              <a:t> </a:t>
            </a:r>
            <a:r>
              <a:rPr lang="en-US" altLang="zh-CN" sz="1800" dirty="0"/>
              <a:t>(Same</a:t>
            </a:r>
            <a:r>
              <a:rPr lang="zh-CN" altLang="en-US" sz="1800" dirty="0"/>
              <a:t> </a:t>
            </a:r>
            <a:r>
              <a:rPr lang="en-US" altLang="zh-CN" sz="1800" dirty="0"/>
              <a:t>team</a:t>
            </a:r>
            <a:r>
              <a:rPr lang="zh-CN" altLang="en-US" sz="1800" dirty="0"/>
              <a:t> </a:t>
            </a:r>
            <a:r>
              <a:rPr lang="en-US" altLang="zh-CN" sz="1800" dirty="0"/>
              <a:t>has</a:t>
            </a:r>
            <a:r>
              <a:rPr lang="zh-CN" altLang="en-US" sz="1800" dirty="0"/>
              <a:t> </a:t>
            </a:r>
            <a:r>
              <a:rPr lang="en-US" altLang="zh-CN" sz="1800" dirty="0"/>
              <a:t>same</a:t>
            </a:r>
            <a:r>
              <a:rPr lang="zh-CN" altLang="en-US" sz="1800" dirty="0"/>
              <a:t> </a:t>
            </a:r>
            <a:r>
              <a:rPr lang="en-US" altLang="zh-CN" sz="1800" dirty="0"/>
              <a:t>ranking)</a:t>
            </a:r>
          </a:p>
          <a:p>
            <a:r>
              <a:rPr lang="en-US" altLang="zh-CN" sz="1800" dirty="0"/>
              <a:t>Random</a:t>
            </a:r>
            <a:r>
              <a:rPr lang="zh-CN" altLang="en-US" sz="1800" dirty="0"/>
              <a:t> </a:t>
            </a:r>
            <a:r>
              <a:rPr lang="en-US" altLang="zh-CN" sz="1800" dirty="0"/>
              <a:t>sampled</a:t>
            </a:r>
            <a:r>
              <a:rPr lang="zh-CN" altLang="en-US" sz="1800" dirty="0"/>
              <a:t> </a:t>
            </a:r>
            <a:r>
              <a:rPr lang="en-US" altLang="zh-CN" sz="1800" dirty="0"/>
              <a:t>10,000</a:t>
            </a:r>
            <a:r>
              <a:rPr lang="zh-CN" altLang="en-US" sz="1800" dirty="0"/>
              <a:t> </a:t>
            </a:r>
            <a:r>
              <a:rPr lang="en-US" altLang="zh-CN" sz="1800" dirty="0"/>
              <a:t>records</a:t>
            </a:r>
          </a:p>
          <a:p>
            <a:pPr lvl="1"/>
            <a:r>
              <a:rPr lang="en-US" altLang="zh-CN" sz="1600" dirty="0"/>
              <a:t>10,000</a:t>
            </a:r>
            <a:r>
              <a:rPr lang="zh-CN" altLang="en-US" sz="1600" dirty="0"/>
              <a:t> </a:t>
            </a:r>
            <a:r>
              <a:rPr lang="en-US" altLang="zh-CN" sz="1600" dirty="0"/>
              <a:t>groups</a:t>
            </a:r>
          </a:p>
          <a:p>
            <a:pPr lvl="1"/>
            <a:r>
              <a:rPr lang="en-US" altLang="zh-CN" sz="1600" dirty="0"/>
              <a:t>5,214</a:t>
            </a:r>
            <a:r>
              <a:rPr lang="zh-CN" altLang="en-US" sz="1600" dirty="0"/>
              <a:t> </a:t>
            </a:r>
            <a:r>
              <a:rPr lang="en-US" altLang="zh-CN" sz="1600" dirty="0"/>
              <a:t>matches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4FD64-74C4-B34D-9FEF-49C36E0C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0873" y="2200269"/>
            <a:ext cx="3048001" cy="319505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Binary</a:t>
            </a:r>
            <a:br>
              <a:rPr lang="en-US" altLang="zh-CN" sz="2000" dirty="0"/>
            </a:br>
            <a:r>
              <a:rPr lang="en-US" altLang="zh-CN" sz="2000" dirty="0"/>
              <a:t>(Most</a:t>
            </a:r>
            <a:r>
              <a:rPr lang="zh-CN" altLang="en-US" sz="2000" dirty="0"/>
              <a:t> </a:t>
            </a:r>
            <a:r>
              <a:rPr lang="en-US" altLang="zh-CN" sz="2000" dirty="0"/>
              <a:t>cluster</a:t>
            </a:r>
            <a:r>
              <a:rPr lang="zh-CN" altLang="en-US" sz="2000" dirty="0"/>
              <a:t> </a:t>
            </a:r>
            <a:r>
              <a:rPr lang="en-US" altLang="zh-CN" sz="2000" dirty="0"/>
              <a:t>around</a:t>
            </a:r>
            <a:r>
              <a:rPr lang="zh-CN" altLang="en-US" sz="2000" dirty="0"/>
              <a:t> </a:t>
            </a:r>
            <a:r>
              <a:rPr lang="en-US" altLang="zh-CN" sz="2000" dirty="0"/>
              <a:t>0)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1800" dirty="0" err="1"/>
              <a:t>Assists_bi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Revives_bi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teamKills_bi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vehicleDestroys_bi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roadKills_bi</a:t>
            </a:r>
            <a:endParaRPr lang="en-US" altLang="zh-CN" sz="18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4DAFDD2-54C2-054C-88DF-D409319CF68D}"/>
              </a:ext>
            </a:extLst>
          </p:cNvPr>
          <p:cNvSpPr txBox="1">
            <a:spLocks/>
          </p:cNvSpPr>
          <p:nvPr/>
        </p:nvSpPr>
        <p:spPr>
          <a:xfrm>
            <a:off x="8031481" y="2664390"/>
            <a:ext cx="3048002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Continuous</a:t>
            </a:r>
            <a:r>
              <a:rPr lang="zh-CN" altLang="en-US" sz="2000" dirty="0"/>
              <a:t> </a:t>
            </a:r>
            <a:br>
              <a:rPr lang="en-US" altLang="zh-CN" sz="2000" dirty="0"/>
            </a:br>
            <a:r>
              <a:rPr lang="en-US" altLang="zh-CN" sz="2000" dirty="0"/>
              <a:t>(mean</a:t>
            </a:r>
            <a:r>
              <a:rPr lang="zh-CN" altLang="en-US" sz="2000" dirty="0"/>
              <a:t> </a:t>
            </a:r>
            <a:r>
              <a:rPr lang="en-US" altLang="zh-CN" sz="2000" dirty="0"/>
              <a:t>centered)</a:t>
            </a:r>
          </a:p>
          <a:p>
            <a:pPr lvl="1"/>
            <a:r>
              <a:rPr lang="en-US" altLang="zh-CN" sz="1800" dirty="0" err="1"/>
              <a:t>Kills&amp;knockedc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totalDistancec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Headshot_ratec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numGroups</a:t>
            </a:r>
            <a:endParaRPr lang="en-US" altLang="zh-CN" sz="1800" dirty="0"/>
          </a:p>
          <a:p>
            <a:pPr lvl="1"/>
            <a:r>
              <a:rPr lang="en-US" altLang="zh-CN" sz="1800" dirty="0"/>
              <a:t>Heals</a:t>
            </a:r>
          </a:p>
          <a:p>
            <a:pPr lvl="1"/>
            <a:r>
              <a:rPr lang="en-US" altLang="zh-CN" sz="1800" dirty="0"/>
              <a:t>Boosts</a:t>
            </a:r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D0941-77B5-0C44-A5CB-E9091876C36C}"/>
              </a:ext>
            </a:extLst>
          </p:cNvPr>
          <p:cNvSpPr txBox="1"/>
          <p:nvPr/>
        </p:nvSpPr>
        <p:spPr>
          <a:xfrm>
            <a:off x="5250873" y="1751978"/>
            <a:ext cx="5015345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selected/created</a:t>
            </a:r>
          </a:p>
        </p:txBody>
      </p:sp>
    </p:spTree>
    <p:extLst>
      <p:ext uri="{BB962C8B-B14F-4D97-AF65-F5344CB8AC3E}">
        <p14:creationId xmlns:p14="http://schemas.microsoft.com/office/powerpoint/2010/main" val="13408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0180-D238-5846-B44B-A2BCB86C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55AE-AA0E-9B48-9414-12B41BEDC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3708175" cy="3634486"/>
          </a:xfrm>
        </p:spPr>
        <p:txBody>
          <a:bodyPr/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categorical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br>
              <a:rPr lang="en-US" altLang="zh-CN" dirty="0"/>
            </a:br>
            <a:r>
              <a:rPr lang="en-US" altLang="zh-CN" dirty="0"/>
              <a:t>Chi-square</a:t>
            </a:r>
            <a:r>
              <a:rPr lang="zh-CN" altLang="en-US" dirty="0"/>
              <a:t> </a:t>
            </a:r>
            <a:r>
              <a:rPr lang="en-US" altLang="zh-CN" dirty="0"/>
              <a:t>test:</a:t>
            </a:r>
          </a:p>
          <a:p>
            <a:pPr marL="285750" indent="-285750">
              <a:buFontTx/>
              <a:buChar char="-"/>
            </a:pPr>
            <a:r>
              <a:rPr lang="en-US" altLang="zh-CN" dirty="0" err="1"/>
              <a:t>assists_bi</a:t>
            </a:r>
            <a:endParaRPr lang="en-US" altLang="zh-CN" dirty="0"/>
          </a:p>
          <a:p>
            <a:pPr marL="285750" indent="-285750">
              <a:buFontTx/>
              <a:buChar char="-"/>
            </a:pPr>
            <a:r>
              <a:rPr lang="en-US" dirty="0" err="1"/>
              <a:t>revives_bi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teamKills_bi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vehicleDestroys_bi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roadKills_bi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C98D3-0191-4E49-809E-F9AE97CA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888" y="1676873"/>
            <a:ext cx="8714356" cy="4357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5DBA5A-3796-3640-8859-EC37C574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069" y="1654633"/>
            <a:ext cx="7093695" cy="43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4EC8A-B3F3-614F-B365-61399EFA5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470682" cy="4709131"/>
          </a:xfrm>
        </p:spPr>
        <p:txBody>
          <a:bodyPr anchor="ctr">
            <a:normAutofit/>
          </a:bodyPr>
          <a:lstStyle/>
          <a:p>
            <a:r>
              <a:rPr lang="en-US" altLang="zh-CN" sz="4000" dirty="0">
                <a:solidFill>
                  <a:srgbClr val="FFFEFF"/>
                </a:solidFill>
              </a:rPr>
              <a:t>LOGISTIC</a:t>
            </a:r>
            <a:r>
              <a:rPr lang="zh-CN" altLang="en-US" sz="4000" dirty="0">
                <a:solidFill>
                  <a:srgbClr val="FFFEFF"/>
                </a:solidFill>
              </a:rPr>
              <a:t> </a:t>
            </a:r>
            <a:r>
              <a:rPr lang="en-US" altLang="zh-CN" sz="4000" dirty="0">
                <a:solidFill>
                  <a:srgbClr val="FFFEFF"/>
                </a:solidFill>
              </a:rPr>
              <a:t>Model</a:t>
            </a:r>
            <a:endParaRPr lang="en-US" sz="4000" dirty="0">
              <a:solidFill>
                <a:srgbClr val="FFFE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B3F1A4-000E-504E-97B2-B80324F5E42E}"/>
              </a:ext>
            </a:extLst>
          </p:cNvPr>
          <p:cNvGrpSpPr/>
          <p:nvPr/>
        </p:nvGrpSpPr>
        <p:grpSpPr>
          <a:xfrm>
            <a:off x="5149894" y="547371"/>
            <a:ext cx="5359400" cy="6082029"/>
            <a:chOff x="5149894" y="547371"/>
            <a:chExt cx="5359400" cy="60820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15CCA3-5227-E44E-8D8C-5FA9C8422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642"/>
            <a:stretch/>
          </p:blipFill>
          <p:spPr>
            <a:xfrm>
              <a:off x="5149894" y="547371"/>
              <a:ext cx="5359400" cy="608202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32C50D-143E-0A4A-8486-C480DD076C41}"/>
                </a:ext>
              </a:extLst>
            </p:cNvPr>
            <p:cNvSpPr/>
            <p:nvPr/>
          </p:nvSpPr>
          <p:spPr>
            <a:xfrm>
              <a:off x="5195600" y="1787236"/>
              <a:ext cx="3324945" cy="332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405476-5CA9-F14D-947E-DEF58A6BD888}"/>
                </a:ext>
              </a:extLst>
            </p:cNvPr>
            <p:cNvSpPr/>
            <p:nvPr/>
          </p:nvSpPr>
          <p:spPr>
            <a:xfrm>
              <a:off x="5195600" y="2551133"/>
              <a:ext cx="3324945" cy="332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55E3C6-7AB6-5E43-8606-3155E3C98CEA}"/>
                </a:ext>
              </a:extLst>
            </p:cNvPr>
            <p:cNvSpPr/>
            <p:nvPr/>
          </p:nvSpPr>
          <p:spPr>
            <a:xfrm>
              <a:off x="5195599" y="5747098"/>
              <a:ext cx="3324945" cy="3325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99565EA-A9A5-9B46-9C4B-6F07E8EEF67D}"/>
              </a:ext>
            </a:extLst>
          </p:cNvPr>
          <p:cNvSpPr/>
          <p:nvPr/>
        </p:nvSpPr>
        <p:spPr>
          <a:xfrm>
            <a:off x="5170576" y="4575663"/>
            <a:ext cx="3324945" cy="3325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921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DE41-3C92-0744-ABEA-8819A19B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Assessment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A80E8A-76ED-F049-963D-D921D0C44AA9}"/>
              </a:ext>
            </a:extLst>
          </p:cNvPr>
          <p:cNvSpPr txBox="1">
            <a:spLocks/>
          </p:cNvSpPr>
          <p:nvPr/>
        </p:nvSpPr>
        <p:spPr>
          <a:xfrm>
            <a:off x="340696" y="2340864"/>
            <a:ext cx="3948672" cy="3634486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Accuracy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90%</a:t>
            </a:r>
            <a:r>
              <a:rPr lang="zh-CN" altLang="en-US" dirty="0"/>
              <a:t> </a:t>
            </a:r>
            <a:r>
              <a:rPr lang="en-US" altLang="zh-CN" u="sng" dirty="0"/>
              <a:t>(0.3</a:t>
            </a:r>
            <a:r>
              <a:rPr lang="zh-CN" altLang="en-US" u="sng" dirty="0"/>
              <a:t> </a:t>
            </a:r>
            <a:r>
              <a:rPr lang="en-US" altLang="zh-CN" u="sng" dirty="0"/>
              <a:t>cutoff)</a:t>
            </a:r>
            <a:br>
              <a:rPr lang="en-US" altLang="zh-CN" u="sng" dirty="0"/>
            </a:br>
            <a:r>
              <a:rPr lang="en-US" altLang="zh-CN" dirty="0">
                <a:solidFill>
                  <a:srgbClr val="FF0000"/>
                </a:solidFill>
              </a:rPr>
              <a:t>Sensitivity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56%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br>
              <a:rPr lang="en-US" altLang="zh-CN" dirty="0"/>
            </a:br>
            <a:r>
              <a:rPr lang="en-US" altLang="zh-CN" dirty="0"/>
              <a:t>Specificity</a:t>
            </a:r>
            <a:r>
              <a:rPr lang="zh-CN" altLang="en-US" dirty="0"/>
              <a:t> </a:t>
            </a:r>
            <a:r>
              <a:rPr lang="en-US" altLang="zh-CN" dirty="0"/>
              <a:t>=94%</a:t>
            </a:r>
            <a:br>
              <a:rPr lang="en-US" altLang="zh-CN" dirty="0"/>
            </a:br>
            <a:r>
              <a:rPr lang="en-US" altLang="zh-CN" dirty="0"/>
              <a:t>AUC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0.90</a:t>
            </a:r>
          </a:p>
          <a:p>
            <a:r>
              <a:rPr lang="en-US" altLang="zh-CN" dirty="0"/>
              <a:t>10-fold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br>
              <a:rPr lang="en-US" altLang="zh-CN" dirty="0"/>
            </a:br>
            <a:r>
              <a:rPr lang="en-US" altLang="zh-CN" dirty="0"/>
              <a:t>mean(AUC)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0.90</a:t>
            </a:r>
          </a:p>
          <a:p>
            <a:r>
              <a:rPr lang="en-US" altLang="zh-CN" dirty="0"/>
              <a:t>Residual</a:t>
            </a:r>
            <a:r>
              <a:rPr lang="zh-CN" altLang="en-US" dirty="0"/>
              <a:t> </a:t>
            </a:r>
            <a:r>
              <a:rPr lang="en-US" altLang="zh-CN" dirty="0"/>
              <a:t>Plots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Higher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order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relationship?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Outliers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1A2C8-6EA1-1F41-8D5C-5E62501FC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952"/>
          <a:stretch/>
        </p:blipFill>
        <p:spPr>
          <a:xfrm>
            <a:off x="4419600" y="597099"/>
            <a:ext cx="6949440" cy="62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7E5FE-AF1A-B04D-A399-3492C2B7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3054091" cy="4711539"/>
          </a:xfrm>
        </p:spPr>
        <p:txBody>
          <a:bodyPr anchor="ctr">
            <a:norm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Limitations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9959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473D-E2F4-E242-B7FF-47A2D9355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9" y="1073231"/>
            <a:ext cx="7042838" cy="5183569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FFFF"/>
                </a:solidFill>
              </a:rPr>
              <a:t>Low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sensitivity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–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bad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at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predicting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1s</a:t>
            </a:r>
          </a:p>
          <a:p>
            <a:r>
              <a:rPr lang="en-US" altLang="zh-CN" sz="2000" dirty="0">
                <a:solidFill>
                  <a:srgbClr val="FFFFFF"/>
                </a:solidFill>
              </a:rPr>
              <a:t>Dependency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in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the</a:t>
            </a:r>
            <a:r>
              <a:rPr lang="zh-CN" altLang="en-US" sz="2000" dirty="0">
                <a:solidFill>
                  <a:srgbClr val="FFFFFF"/>
                </a:solidFill>
              </a:rPr>
              <a:t> </a:t>
            </a:r>
            <a:r>
              <a:rPr lang="en-US" altLang="zh-CN" sz="2000" dirty="0">
                <a:solidFill>
                  <a:srgbClr val="FFFFFF"/>
                </a:solidFill>
              </a:rPr>
              <a:t>model</a:t>
            </a:r>
          </a:p>
          <a:p>
            <a:pPr lvl="1"/>
            <a:r>
              <a:rPr lang="en-US" altLang="zh-CN" sz="1800" dirty="0">
                <a:solidFill>
                  <a:srgbClr val="FFFFFF"/>
                </a:solidFill>
              </a:rPr>
              <a:t>Transformations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attempted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but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failed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endParaRPr lang="en-US" altLang="zh-CN" sz="1800" dirty="0">
              <a:solidFill>
                <a:srgbClr val="FFFFFF"/>
              </a:solidFill>
            </a:endParaRPr>
          </a:p>
          <a:p>
            <a:r>
              <a:rPr lang="en-US" altLang="zh-CN" sz="2200" dirty="0">
                <a:solidFill>
                  <a:srgbClr val="FFFFFF"/>
                </a:solidFill>
              </a:rPr>
              <a:t>Other</a:t>
            </a:r>
            <a:r>
              <a:rPr lang="zh-CN" altLang="en-US" sz="2200" dirty="0">
                <a:solidFill>
                  <a:srgbClr val="FFFFFF"/>
                </a:solidFill>
              </a:rPr>
              <a:t> </a:t>
            </a:r>
            <a:r>
              <a:rPr lang="en-US" altLang="zh-CN" sz="2200" dirty="0">
                <a:solidFill>
                  <a:srgbClr val="FFFFFF"/>
                </a:solidFill>
              </a:rPr>
              <a:t>variables</a:t>
            </a:r>
          </a:p>
          <a:p>
            <a:pPr lvl="1"/>
            <a:r>
              <a:rPr lang="en-US" altLang="zh-CN" sz="1800" dirty="0">
                <a:solidFill>
                  <a:srgbClr val="FFFFFF"/>
                </a:solidFill>
              </a:rPr>
              <a:t>Weapon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type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/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Medic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type</a:t>
            </a:r>
          </a:p>
          <a:p>
            <a:pPr lvl="1"/>
            <a:r>
              <a:rPr lang="en-US" altLang="zh-CN" sz="1800" dirty="0">
                <a:solidFill>
                  <a:srgbClr val="FFFFFF"/>
                </a:solidFill>
              </a:rPr>
              <a:t>Maps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chosen</a:t>
            </a:r>
          </a:p>
          <a:p>
            <a:pPr lvl="1"/>
            <a:r>
              <a:rPr lang="en-US" altLang="zh-CN" sz="1800" dirty="0">
                <a:solidFill>
                  <a:srgbClr val="FFFFFF"/>
                </a:solidFill>
              </a:rPr>
              <a:t>Location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of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landing</a:t>
            </a:r>
          </a:p>
          <a:p>
            <a:pPr lvl="1"/>
            <a:r>
              <a:rPr lang="en-US" altLang="zh-CN" sz="1800" dirty="0">
                <a:solidFill>
                  <a:srgbClr val="FFFFFF"/>
                </a:solidFill>
              </a:rPr>
              <a:t>Reasons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of</a:t>
            </a:r>
            <a:r>
              <a:rPr lang="zh-CN" altLang="en-US" sz="1800" dirty="0">
                <a:solidFill>
                  <a:srgbClr val="FFFFFF"/>
                </a:solidFill>
              </a:rPr>
              <a:t> </a:t>
            </a:r>
            <a:r>
              <a:rPr lang="en-US" altLang="zh-CN" sz="1800" dirty="0">
                <a:solidFill>
                  <a:srgbClr val="FFFFFF"/>
                </a:solidFill>
              </a:rPr>
              <a:t>death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01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8000">
              <a:schemeClr val="bg1">
                <a:shade val="94000"/>
                <a:satMod val="110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BB219-8D89-7543-B19B-E37B9DBE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200" y="1126410"/>
            <a:ext cx="7295507" cy="8755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800" dirty="0"/>
              <a:t>Conclusion</a:t>
            </a:r>
            <a:endParaRPr lang="en-US" sz="4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50FA0C46-B75D-484D-AD26-FFE11415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1405872"/>
            <a:ext cx="3825883" cy="3804862"/>
          </a:xfrm>
          <a:prstGeom prst="ellipse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873C11-4D97-F84B-B8F6-A569B9B49C3B}"/>
              </a:ext>
            </a:extLst>
          </p:cNvPr>
          <p:cNvSpPr txBox="1">
            <a:spLocks/>
          </p:cNvSpPr>
          <p:nvPr/>
        </p:nvSpPr>
        <p:spPr>
          <a:xfrm>
            <a:off x="4497191" y="2319443"/>
            <a:ext cx="6583270" cy="3703322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Always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help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teammates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Do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them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Be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aggressive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Shoot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accurately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Keep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higher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booster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meter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Travel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distance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matter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much</a:t>
            </a:r>
          </a:p>
        </p:txBody>
      </p:sp>
    </p:spTree>
    <p:extLst>
      <p:ext uri="{BB962C8B-B14F-4D97-AF65-F5344CB8AC3E}">
        <p14:creationId xmlns:p14="http://schemas.microsoft.com/office/powerpoint/2010/main" val="8564114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363</Words>
  <Application>Microsoft Macintosh PowerPoint</Application>
  <PresentationFormat>Widescreen</PresentationFormat>
  <Paragraphs>72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Tw Cen MT</vt:lpstr>
      <vt:lpstr>Wingdings</vt:lpstr>
      <vt:lpstr>Wingdings 2</vt:lpstr>
      <vt:lpstr>DividendVTI</vt:lpstr>
      <vt:lpstr>PowerPoint Presentation</vt:lpstr>
      <vt:lpstr>PowerPoint Presentation</vt:lpstr>
      <vt:lpstr>The PROBLEM</vt:lpstr>
      <vt:lpstr>DATA Processing</vt:lpstr>
      <vt:lpstr>EDA</vt:lpstr>
      <vt:lpstr>LOGISTIC Model</vt:lpstr>
      <vt:lpstr>Assessment</vt:lpstr>
      <vt:lpstr>Limitations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Yiran Chen</dc:creator>
  <cp:lastModifiedBy>Yiran Chen</cp:lastModifiedBy>
  <cp:revision>33</cp:revision>
  <dcterms:created xsi:type="dcterms:W3CDTF">2019-12-04T19:22:48Z</dcterms:created>
  <dcterms:modified xsi:type="dcterms:W3CDTF">2019-12-06T02:11:12Z</dcterms:modified>
</cp:coreProperties>
</file>